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3" r:id="rId1"/>
  </p:sldMasterIdLst>
  <p:sldIdLst>
    <p:sldId id="256" r:id="rId2"/>
    <p:sldId id="300" r:id="rId3"/>
    <p:sldId id="304" r:id="rId4"/>
    <p:sldId id="286" r:id="rId5"/>
    <p:sldId id="258" r:id="rId6"/>
    <p:sldId id="285" r:id="rId7"/>
    <p:sldId id="260" r:id="rId8"/>
    <p:sldId id="262" r:id="rId9"/>
    <p:sldId id="287" r:id="rId10"/>
    <p:sldId id="288" r:id="rId11"/>
    <p:sldId id="289" r:id="rId12"/>
    <p:sldId id="274" r:id="rId13"/>
    <p:sldId id="302" r:id="rId14"/>
    <p:sldId id="303" r:id="rId15"/>
    <p:sldId id="301" r:id="rId16"/>
    <p:sldId id="296" r:id="rId17"/>
    <p:sldId id="305" r:id="rId18"/>
    <p:sldId id="307" r:id="rId19"/>
    <p:sldId id="309" r:id="rId20"/>
    <p:sldId id="308" r:id="rId21"/>
    <p:sldId id="306" r:id="rId22"/>
    <p:sldId id="310" r:id="rId23"/>
    <p:sldId id="29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34604" autoAdjust="0"/>
    <p:restoredTop sz="86473" autoAdjust="0"/>
  </p:normalViewPr>
  <p:slideViewPr>
    <p:cSldViewPr snapToGrid="0" snapToObjects="1">
      <p:cViewPr>
        <p:scale>
          <a:sx n="85" d="100"/>
          <a:sy n="85" d="100"/>
        </p:scale>
        <p:origin x="72" y="-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3A2C-EE8B-5742-878C-09F2AEDB1272}" type="datetimeFigureOut">
              <a:rPr lang="en-US" smtClean="0"/>
              <a:pPr/>
              <a:t>2/09/11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3A2C-EE8B-5742-878C-09F2AEDB1272}" type="datetimeFigureOut">
              <a:rPr lang="en-US" smtClean="0"/>
              <a:pPr/>
              <a:t>2/09/11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1ECE-285A-414F-8796-9EA921426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3A2C-EE8B-5742-878C-09F2AEDB1272}" type="datetimeFigureOut">
              <a:rPr lang="en-US" smtClean="0"/>
              <a:pPr/>
              <a:t>2/09/11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74703A2C-EE8B-5742-878C-09F2AEDB1272}" type="datetimeFigureOut">
              <a:rPr lang="en-US" smtClean="0"/>
              <a:pPr/>
              <a:t>2/09/11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1ECE-285A-414F-8796-9EA9214266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74703A2C-EE8B-5742-878C-09F2AEDB1272}" type="datetimeFigureOut">
              <a:rPr lang="en-US" smtClean="0"/>
              <a:pPr/>
              <a:t>2/09/11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1ECE-285A-414F-8796-9EA921426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74703A2C-EE8B-5742-878C-09F2AEDB1272}" type="datetimeFigureOut">
              <a:rPr lang="en-US" smtClean="0"/>
              <a:pPr/>
              <a:t>2/09/11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1ECE-285A-414F-8796-9EA921426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3A2C-EE8B-5742-878C-09F2AEDB1272}" type="datetimeFigureOut">
              <a:rPr lang="en-US" smtClean="0"/>
              <a:pPr/>
              <a:t>2/09/11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1ECE-285A-414F-8796-9EA921426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3A2C-EE8B-5742-878C-09F2AEDB1272}" type="datetimeFigureOut">
              <a:rPr lang="en-US" smtClean="0"/>
              <a:pPr/>
              <a:t>2/09/11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1ECE-285A-414F-8796-9EA921426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3A2C-EE8B-5742-878C-09F2AEDB1272}" type="datetimeFigureOut">
              <a:rPr lang="en-US" smtClean="0"/>
              <a:pPr/>
              <a:t>2/09/11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1ECE-285A-414F-8796-9EA921426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5648D-267C-4F54-90B5-C36298A60516}" type="datetimeFigureOut">
              <a:rPr lang="en-AU"/>
              <a:pPr/>
              <a:t>2/09/11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3A2C-EE8B-5742-878C-09F2AEDB1272}" type="datetimeFigureOut">
              <a:rPr lang="en-US" smtClean="0"/>
              <a:pPr/>
              <a:t>2/09/11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1ECE-285A-414F-8796-9EA921426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3A2C-EE8B-5742-878C-09F2AEDB1272}" type="datetimeFigureOut">
              <a:rPr lang="en-US" smtClean="0"/>
              <a:pPr/>
              <a:t>2/09/11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1ECE-285A-414F-8796-9EA92142663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3A2C-EE8B-5742-878C-09F2AEDB1272}" type="datetimeFigureOut">
              <a:rPr lang="en-US" smtClean="0"/>
              <a:pPr/>
              <a:t>2/09/11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1ECE-285A-414F-8796-9EA9214266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3A2C-EE8B-5742-878C-09F2AEDB1272}" type="datetimeFigureOut">
              <a:rPr lang="en-US" smtClean="0"/>
              <a:pPr/>
              <a:t>2/09/11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1ECE-285A-414F-8796-9EA9214266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3A2C-EE8B-5742-878C-09F2AEDB1272}" type="datetimeFigureOut">
              <a:rPr lang="en-US" smtClean="0"/>
              <a:pPr/>
              <a:t>2/09/11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1ECE-285A-414F-8796-9EA9214266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03A2C-EE8B-5742-878C-09F2AEDB1272}" type="datetimeFigureOut">
              <a:rPr lang="en-US" smtClean="0"/>
              <a:pPr/>
              <a:t>2/09/11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1ECE-285A-414F-8796-9EA921426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4703A2C-EE8B-5742-878C-09F2AEDB1272}" type="datetimeFigureOut">
              <a:rPr lang="en-US" smtClean="0"/>
              <a:pPr/>
              <a:t>2/09/11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1751ECE-285A-414F-8796-9EA921426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robertsbrown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4" Type="http://schemas.openxmlformats.org/officeDocument/2006/relationships/image" Target="../media/image14.jpg"/><Relationship Id="rId5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ustomerinput.com/journal/projective_techniques_eliciting_deeper_thoughts.as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0999" y="1368780"/>
            <a:ext cx="8438445" cy="23777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is Going On? </a:t>
            </a:r>
            <a:br>
              <a:rPr lang="en-US" dirty="0" smtClean="0"/>
            </a:br>
            <a:r>
              <a:rPr lang="en-US" dirty="0" smtClean="0"/>
              <a:t>How do cognitive processes Affect Information gathered in Research interviews: - </a:t>
            </a:r>
            <a:br>
              <a:rPr lang="en-US" dirty="0" smtClean="0"/>
            </a:br>
            <a:r>
              <a:rPr lang="en-US" dirty="0" smtClean="0"/>
              <a:t>a work in progress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4546600"/>
            <a:ext cx="7073899" cy="17399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AES Conference September 2011</a:t>
            </a:r>
          </a:p>
          <a:p>
            <a:r>
              <a:rPr lang="en-US" dirty="0" smtClean="0"/>
              <a:t>by David Roberts</a:t>
            </a:r>
          </a:p>
          <a:p>
            <a:pPr>
              <a:buClr>
                <a:schemeClr val="accent3">
                  <a:lumMod val="50000"/>
                </a:schemeClr>
              </a:buClr>
              <a:buFont typeface="Arial"/>
              <a:buChar char="•"/>
            </a:pPr>
            <a:r>
              <a:rPr lang="en-AU" sz="2800" kern="1200" dirty="0" smtClean="0">
                <a:solidFill>
                  <a:schemeClr val="bg1"/>
                </a:solidFill>
                <a:latin typeface="Apple Chancery"/>
                <a:ea typeface="+mn-ea"/>
                <a:cs typeface="+mn-cs"/>
              </a:rPr>
              <a:t>   R</a:t>
            </a:r>
            <a:r>
              <a:rPr lang="en-AU" sz="1800" kern="1200" dirty="0" smtClean="0">
                <a:solidFill>
                  <a:schemeClr val="bg1"/>
                </a:solidFill>
                <a:latin typeface="Helvetica Neue"/>
                <a:ea typeface="+mn-ea"/>
                <a:cs typeface="Helvetica Neue"/>
              </a:rPr>
              <a:t>oberts</a:t>
            </a:r>
            <a:r>
              <a:rPr lang="en-AU" sz="2800" kern="1200" dirty="0" smtClean="0">
                <a:solidFill>
                  <a:schemeClr val="bg1"/>
                </a:solidFill>
                <a:latin typeface="Apple Chancery"/>
                <a:ea typeface="+mn-ea"/>
                <a:cs typeface="Apple Chancery"/>
              </a:rPr>
              <a:t>B</a:t>
            </a:r>
            <a:r>
              <a:rPr lang="en-AU" sz="1800" kern="1200" dirty="0" smtClean="0">
                <a:solidFill>
                  <a:schemeClr val="bg1"/>
                </a:solidFill>
                <a:latin typeface="Helvetica Neue"/>
                <a:ea typeface="+mn-ea"/>
                <a:cs typeface="Helvetica Neue"/>
              </a:rPr>
              <a:t>rown</a:t>
            </a:r>
          </a:p>
          <a:p>
            <a:r>
              <a:rPr lang="en-AU" dirty="0" smtClean="0">
                <a:latin typeface="Helvetica Neue"/>
                <a:cs typeface="Helvetica Neue"/>
                <a:hlinkClick r:id="rId2"/>
              </a:rPr>
              <a:t>www.robertsbrown.com</a:t>
            </a:r>
            <a:endParaRPr lang="en-AU" dirty="0" smtClean="0">
              <a:latin typeface="Helvetica Neue"/>
              <a:cs typeface="Helvetica Neue"/>
            </a:endParaRPr>
          </a:p>
          <a:p>
            <a:r>
              <a:rPr lang="en-AU" dirty="0" err="1" smtClean="0">
                <a:latin typeface="Helvetica Neue"/>
                <a:cs typeface="Helvetica Neue"/>
              </a:rPr>
              <a:t>david@robertsbrown.com</a:t>
            </a:r>
            <a:r>
              <a:rPr lang="en-AU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92195" b="-9219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8358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Use of 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Allow the researcher to get past “defences</a:t>
            </a:r>
            <a:r>
              <a:rPr lang="en-AU" dirty="0" smtClean="0"/>
              <a:t>” (Donoghue 2000)</a:t>
            </a:r>
            <a:endParaRPr lang="en-AU" dirty="0"/>
          </a:p>
          <a:p>
            <a:r>
              <a:rPr lang="en-AU" dirty="0" smtClean="0"/>
              <a:t>get </a:t>
            </a:r>
            <a:r>
              <a:rPr lang="en-AU" dirty="0"/>
              <a:t>“beneath the surface” (Keegan 2009) responses </a:t>
            </a:r>
            <a:endParaRPr lang="en-AU" dirty="0" smtClean="0"/>
          </a:p>
          <a:p>
            <a:r>
              <a:rPr lang="en-AU" dirty="0" smtClean="0"/>
              <a:t>collect </a:t>
            </a:r>
            <a:r>
              <a:rPr lang="en-AU" dirty="0"/>
              <a:t>information that is hidden from direct questioning </a:t>
            </a:r>
            <a:endParaRPr lang="en-AU" dirty="0" smtClean="0"/>
          </a:p>
          <a:p>
            <a:r>
              <a:rPr lang="en-AU" dirty="0" smtClean="0"/>
              <a:t>when </a:t>
            </a:r>
            <a:r>
              <a:rPr lang="en-AU" dirty="0"/>
              <a:t>dealing with children (Keats 1993; Patton 2002) </a:t>
            </a:r>
            <a:endParaRPr lang="en-AU" dirty="0" smtClean="0"/>
          </a:p>
          <a:p>
            <a:r>
              <a:rPr lang="en-AU" dirty="0" smtClean="0"/>
              <a:t>those </a:t>
            </a:r>
            <a:r>
              <a:rPr lang="en-AU" dirty="0"/>
              <a:t>who are ‘anxious’ (Keats 1993) </a:t>
            </a:r>
            <a:endParaRPr lang="en-AU" dirty="0" smtClean="0"/>
          </a:p>
          <a:p>
            <a:r>
              <a:rPr lang="en-AU" dirty="0" smtClean="0"/>
              <a:t>where </a:t>
            </a:r>
            <a:r>
              <a:rPr lang="en-AU" dirty="0"/>
              <a:t>language is a problem.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012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do they work?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Participants “need to make sense of, by drawing on their own experiences, thoughts, feelings and imagination.” (Catterall &amp; Ibbotson 2000) </a:t>
            </a:r>
          </a:p>
          <a:p>
            <a:r>
              <a:rPr lang="en-AU" dirty="0" smtClean="0"/>
              <a:t>Make the familiar unfamiliar – problematic (</a:t>
            </a:r>
            <a:r>
              <a:rPr lang="en-AU" dirty="0" err="1" smtClean="0"/>
              <a:t>Mannay</a:t>
            </a:r>
            <a:r>
              <a:rPr lang="en-AU" dirty="0" smtClean="0"/>
              <a:t> 2010)</a:t>
            </a:r>
          </a:p>
          <a:p>
            <a:r>
              <a:rPr lang="en-AU" dirty="0" smtClean="0"/>
              <a:t>“engage </a:t>
            </a:r>
            <a:r>
              <a:rPr lang="en-AU" dirty="0"/>
              <a:t>in various acts of </a:t>
            </a:r>
            <a:r>
              <a:rPr lang="en-AU" dirty="0" smtClean="0"/>
              <a:t>orientation” towards the </a:t>
            </a:r>
            <a:r>
              <a:rPr lang="en-AU" smtClean="0"/>
              <a:t>issue  …</a:t>
            </a:r>
            <a:endParaRPr lang="en-AU" dirty="0" smtClean="0"/>
          </a:p>
          <a:p>
            <a:r>
              <a:rPr lang="en-AU" dirty="0" smtClean="0"/>
              <a:t>“the </a:t>
            </a:r>
            <a:r>
              <a:rPr lang="en-AU" dirty="0"/>
              <a:t>researcher is able to gain insight into participants’ interpretative processes and the multi-faceted nature of their ‘stock of knowledge</a:t>
            </a:r>
            <a:r>
              <a:rPr lang="en-AU" dirty="0" smtClean="0"/>
              <a:t>’” (Jenkins et al 2010)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592667"/>
            <a:ext cx="7583487" cy="1354665"/>
          </a:xfrm>
        </p:spPr>
        <p:txBody>
          <a:bodyPr/>
          <a:lstStyle/>
          <a:p>
            <a:r>
              <a:rPr lang="en-US" sz="38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Most Behaviour is automatic or driven by  emotions </a:t>
            </a:r>
            <a:r>
              <a:rPr lang="en-US" sz="380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	</a:t>
            </a:r>
            <a:endParaRPr lang="en-AU" sz="2400" kern="12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2511778"/>
            <a:ext cx="7583487" cy="3525952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Driving a car  turning a corner</a:t>
            </a:r>
          </a:p>
          <a:p>
            <a:r>
              <a:rPr lang="en-US" sz="2000" dirty="0" smtClean="0"/>
              <a:t>Going to the movies</a:t>
            </a:r>
          </a:p>
          <a:p>
            <a:r>
              <a:rPr lang="en-US" sz="2000" dirty="0" smtClean="0"/>
              <a:t>“Most of what drives behaviour is below conscious awareness (adaptive unconscious)” (</a:t>
            </a:r>
            <a:r>
              <a:rPr lang="en-US" sz="2000" dirty="0" err="1" smtClean="0"/>
              <a:t>Gladwell</a:t>
            </a:r>
            <a:r>
              <a:rPr lang="en-US" sz="2000" dirty="0" smtClean="0"/>
              <a:t> 2005 quoted in Keegan 2010)</a:t>
            </a:r>
          </a:p>
          <a:p>
            <a:endParaRPr lang="en-AU" sz="2000" dirty="0" smtClean="0"/>
          </a:p>
        </p:txBody>
      </p:sp>
    </p:spTree>
    <p:extLst>
      <p:ext uri="{BB962C8B-B14F-4D97-AF65-F5344CB8AC3E}">
        <p14:creationId xmlns:p14="http://schemas.microsoft.com/office/powerpoint/2010/main" val="1900054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Socially constructed cognitive structure</a:t>
            </a:r>
          </a:p>
          <a:p>
            <a:r>
              <a:rPr lang="en-US" dirty="0" smtClean="0"/>
              <a:t>Act without analysis of every detail</a:t>
            </a:r>
          </a:p>
          <a:p>
            <a:r>
              <a:rPr lang="en-US" dirty="0" smtClean="0"/>
              <a:t>Triggered quickly form very few cues</a:t>
            </a:r>
          </a:p>
          <a:p>
            <a:r>
              <a:rPr lang="en-US" dirty="0" smtClean="0"/>
              <a:t>Simplified representation of the world</a:t>
            </a:r>
          </a:p>
          <a:p>
            <a:r>
              <a:rPr lang="en-US" dirty="0" smtClean="0"/>
              <a:t>Assumptions and emotional stances</a:t>
            </a:r>
          </a:p>
          <a:p>
            <a:r>
              <a:rPr lang="en-US" dirty="0" smtClean="0"/>
              <a:t>Specific memories</a:t>
            </a:r>
          </a:p>
          <a:p>
            <a:r>
              <a:rPr lang="en-US" dirty="0" smtClean="0"/>
              <a:t>Specific values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51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usiness portriats3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79" b="8379"/>
          <a:stretch>
            <a:fillRect/>
          </a:stretch>
        </p:blipFill>
        <p:spPr>
          <a:xfrm>
            <a:off x="2615667" y="4386171"/>
            <a:ext cx="3950234" cy="2192429"/>
          </a:xfrm>
        </p:spPr>
      </p:pic>
      <p:pic>
        <p:nvPicPr>
          <p:cNvPr id="5" name="Picture 4" descr="Business Portraits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900" y="114299"/>
            <a:ext cx="2781300" cy="4171951"/>
          </a:xfrm>
          <a:prstGeom prst="rect">
            <a:avLst/>
          </a:prstGeom>
        </p:spPr>
      </p:pic>
      <p:pic>
        <p:nvPicPr>
          <p:cNvPr id="6" name="Picture 5" descr="Business Portraits5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-20639"/>
            <a:ext cx="3044827" cy="4406810"/>
          </a:xfrm>
          <a:prstGeom prst="rect">
            <a:avLst/>
          </a:prstGeom>
        </p:spPr>
      </p:pic>
      <p:pic>
        <p:nvPicPr>
          <p:cNvPr id="7" name="Picture 6" descr="Business Portraits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627" y="83344"/>
            <a:ext cx="2801937" cy="420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547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Thematic Apperception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person in the picture</a:t>
            </a:r>
          </a:p>
          <a:p>
            <a:r>
              <a:rPr lang="en-US" dirty="0" smtClean="0"/>
              <a:t>What would the person do when you hand over the report?</a:t>
            </a:r>
            <a:r>
              <a:rPr lang="en-US" dirty="0"/>
              <a:t> </a:t>
            </a:r>
            <a:r>
              <a:rPr lang="en-US" dirty="0" smtClean="0"/>
              <a:t> How would they behave?</a:t>
            </a:r>
          </a:p>
          <a:p>
            <a:r>
              <a:rPr lang="en-US" dirty="0" smtClean="0"/>
              <a:t>How would they use the report?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6814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Reviewed video</a:t>
            </a:r>
          </a:p>
          <a:p>
            <a:r>
              <a:rPr lang="en-US" dirty="0" smtClean="0"/>
              <a:t>Asked them to tell me what they were thinking when the picked the photo, </a:t>
            </a:r>
          </a:p>
          <a:p>
            <a:pPr lvl="1"/>
            <a:r>
              <a:rPr lang="en-US" dirty="0" smtClean="0"/>
              <a:t>why that photo, </a:t>
            </a:r>
          </a:p>
          <a:p>
            <a:pPr lvl="1"/>
            <a:r>
              <a:rPr lang="en-US" dirty="0" smtClean="0"/>
              <a:t>if it reminded them of someone </a:t>
            </a:r>
          </a:p>
          <a:p>
            <a:r>
              <a:rPr lang="en-US" dirty="0" smtClean="0"/>
              <a:t>Stopped whenever made a </a:t>
            </a:r>
            <a:r>
              <a:rPr lang="en-US" dirty="0" err="1" smtClean="0"/>
              <a:t>generalisation</a:t>
            </a:r>
            <a:r>
              <a:rPr lang="en-US" dirty="0" smtClean="0"/>
              <a:t>, used a metaphor, made a face, laughed etc.</a:t>
            </a:r>
          </a:p>
          <a:p>
            <a:r>
              <a:rPr lang="en-US" dirty="0" smtClean="0"/>
              <a:t>Asked them to give me examples (Category Instance Generation)</a:t>
            </a:r>
          </a:p>
        </p:txBody>
      </p:sp>
    </p:spTree>
    <p:extLst>
      <p:ext uri="{BB962C8B-B14F-4D97-AF65-F5344CB8AC3E}">
        <p14:creationId xmlns:p14="http://schemas.microsoft.com/office/powerpoint/2010/main" val="3190130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people talked about the person in the photo as if they were real</a:t>
            </a:r>
          </a:p>
          <a:p>
            <a:r>
              <a:rPr lang="en-US" dirty="0" smtClean="0"/>
              <a:t>Several made the point they were responding to a photo but talked about the person</a:t>
            </a:r>
          </a:p>
          <a:p>
            <a:r>
              <a:rPr lang="en-US" dirty="0" smtClean="0"/>
              <a:t>A lot of them talked about how their responses were stereotypes or </a:t>
            </a:r>
            <a:r>
              <a:rPr lang="en-US" dirty="0" err="1" smtClean="0"/>
              <a:t>cliches</a:t>
            </a:r>
            <a:endParaRPr lang="en-US" dirty="0" smtClean="0"/>
          </a:p>
          <a:p>
            <a:r>
              <a:rPr lang="en-US" dirty="0" smtClean="0"/>
              <a:t>“We shouldn’t make </a:t>
            </a:r>
            <a:r>
              <a:rPr lang="en-US" dirty="0" err="1" smtClean="0"/>
              <a:t>judgements</a:t>
            </a:r>
            <a:r>
              <a:rPr lang="en-US" dirty="0" smtClean="0"/>
              <a:t>” – but they did (even one person who was quite resistant to the idea)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685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Photo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Reminded me of a client</a:t>
            </a:r>
          </a:p>
          <a:p>
            <a:r>
              <a:rPr lang="en-US" dirty="0" smtClean="0"/>
              <a:t>“empty suit” </a:t>
            </a:r>
            <a:r>
              <a:rPr lang="en-US" dirty="0"/>
              <a:t>(110815M)</a:t>
            </a:r>
            <a:endParaRPr lang="en-US" dirty="0" smtClean="0"/>
          </a:p>
          <a:p>
            <a:r>
              <a:rPr lang="en-US" dirty="0" smtClean="0"/>
              <a:t>“He doesn’t look at it, he puts it on the table and gushes” </a:t>
            </a:r>
            <a:r>
              <a:rPr lang="en-US" dirty="0"/>
              <a:t>(110815M)</a:t>
            </a:r>
            <a:endParaRPr lang="en-US" dirty="0" smtClean="0"/>
          </a:p>
          <a:p>
            <a:r>
              <a:rPr lang="en-US" dirty="0" smtClean="0"/>
              <a:t>“Subsequently, after I’ve left the room, I assume he passes the report onto someone else.”</a:t>
            </a:r>
            <a:r>
              <a:rPr lang="en-US" dirty="0"/>
              <a:t> (110815M)</a:t>
            </a:r>
            <a:endParaRPr lang="en-US" dirty="0" smtClean="0"/>
          </a:p>
          <a:p>
            <a:r>
              <a:rPr lang="en-US" dirty="0" smtClean="0"/>
              <a:t>“… annoys the hell out of me when I read one of these academic papers where the theory is talking to itself about itself in complex language.”</a:t>
            </a:r>
            <a:r>
              <a:rPr lang="en-US" dirty="0"/>
              <a:t> (110815M)</a:t>
            </a:r>
          </a:p>
        </p:txBody>
      </p:sp>
    </p:spTree>
    <p:extLst>
      <p:ext uri="{BB962C8B-B14F-4D97-AF65-F5344CB8AC3E}">
        <p14:creationId xmlns:p14="http://schemas.microsoft.com/office/powerpoint/2010/main" val="2419493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Thesis on psychological basis of projective techniques</a:t>
            </a:r>
          </a:p>
          <a:p>
            <a:r>
              <a:rPr lang="en-AU" b="1" dirty="0"/>
              <a:t>Reviewed the literature </a:t>
            </a:r>
            <a:r>
              <a:rPr lang="en-AU" b="1" dirty="0" smtClean="0"/>
              <a:t>on</a:t>
            </a:r>
          </a:p>
          <a:p>
            <a:pPr lvl="1"/>
            <a:r>
              <a:rPr lang="en-AU" b="1" dirty="0" smtClean="0"/>
              <a:t> </a:t>
            </a:r>
            <a:r>
              <a:rPr lang="en-AU" b="1" dirty="0"/>
              <a:t>qualitative interviewing, </a:t>
            </a:r>
            <a:endParaRPr lang="en-AU" b="1" dirty="0" smtClean="0"/>
          </a:p>
          <a:p>
            <a:pPr lvl="1"/>
            <a:r>
              <a:rPr lang="en-AU" b="1" dirty="0" smtClean="0"/>
              <a:t>cognitive </a:t>
            </a:r>
            <a:r>
              <a:rPr lang="en-AU" b="1" dirty="0"/>
              <a:t>schema and </a:t>
            </a:r>
            <a:endParaRPr lang="en-AU" b="1" dirty="0" smtClean="0"/>
          </a:p>
          <a:p>
            <a:pPr lvl="1"/>
            <a:r>
              <a:rPr lang="en-AU" b="1" dirty="0" smtClean="0"/>
              <a:t>use </a:t>
            </a:r>
            <a:r>
              <a:rPr lang="en-AU" b="1" dirty="0"/>
              <a:t>of projective </a:t>
            </a:r>
            <a:r>
              <a:rPr lang="en-AU" b="1" dirty="0" smtClean="0"/>
              <a:t>stimuli.  </a:t>
            </a:r>
          </a:p>
          <a:p>
            <a:r>
              <a:rPr lang="en-AU" b="1" dirty="0" smtClean="0"/>
              <a:t>Conducted interviews using one projective technique</a:t>
            </a:r>
          </a:p>
          <a:p>
            <a:r>
              <a:rPr lang="en-AU" b="1" dirty="0" smtClean="0"/>
              <a:t>Followed up with cognitive </a:t>
            </a:r>
            <a:r>
              <a:rPr lang="en-AU" b="1" dirty="0"/>
              <a:t>interviews to explore the </a:t>
            </a:r>
            <a:r>
              <a:rPr lang="en-AU" b="1" dirty="0" smtClean="0"/>
              <a:t>cognitive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012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process 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2575" lvl="2">
              <a:spcBef>
                <a:spcPts val="2000"/>
              </a:spcBef>
            </a:pPr>
            <a:r>
              <a:rPr lang="en-US" dirty="0" smtClean="0"/>
              <a:t>“I was at the moment of handing over the report” </a:t>
            </a:r>
            <a:r>
              <a:rPr lang="en-US" dirty="0"/>
              <a:t>(110815M</a:t>
            </a:r>
            <a:r>
              <a:rPr lang="en-US" dirty="0" smtClean="0"/>
              <a:t>)</a:t>
            </a:r>
          </a:p>
          <a:p>
            <a:pPr marL="282575" lvl="2">
              <a:spcBef>
                <a:spcPts val="2000"/>
              </a:spcBef>
            </a:pPr>
            <a:r>
              <a:rPr lang="en-US" dirty="0" smtClean="0"/>
              <a:t>“Rush of images and sounds” </a:t>
            </a:r>
            <a:r>
              <a:rPr lang="en-US" dirty="0"/>
              <a:t>(110815M</a:t>
            </a:r>
            <a:r>
              <a:rPr lang="en-US" dirty="0" smtClean="0"/>
              <a:t>)</a:t>
            </a:r>
          </a:p>
          <a:p>
            <a:r>
              <a:rPr lang="en-US" dirty="0" smtClean="0"/>
              <a:t>Eliminated categories very quickly</a:t>
            </a:r>
          </a:p>
          <a:p>
            <a:r>
              <a:rPr lang="en-US" dirty="0" smtClean="0"/>
              <a:t>Intuitive </a:t>
            </a:r>
            <a:r>
              <a:rPr lang="en-US" dirty="0" err="1" smtClean="0"/>
              <a:t>judgements</a:t>
            </a:r>
            <a:r>
              <a:rPr lang="en-US" dirty="0" smtClean="0"/>
              <a:t> very quickly</a:t>
            </a:r>
          </a:p>
          <a:p>
            <a:pPr lvl="1"/>
            <a:r>
              <a:rPr lang="en-US" dirty="0" smtClean="0"/>
              <a:t>elaborated and supported the </a:t>
            </a:r>
            <a:r>
              <a:rPr lang="en-US" dirty="0" err="1" smtClean="0"/>
              <a:t>judgement</a:t>
            </a:r>
            <a:r>
              <a:rPr lang="en-US" dirty="0" smtClean="0"/>
              <a:t> with words based on details in the photo</a:t>
            </a:r>
          </a:p>
          <a:p>
            <a:pPr lvl="1"/>
            <a:r>
              <a:rPr lang="en-US" dirty="0" smtClean="0"/>
              <a:t>“thoughtful and reflective second”</a:t>
            </a:r>
          </a:p>
          <a:p>
            <a:pPr lvl="1"/>
            <a:r>
              <a:rPr lang="en-US" dirty="0" smtClean="0"/>
              <a:t>Some tested the </a:t>
            </a:r>
            <a:r>
              <a:rPr lang="en-US" dirty="0" err="1" smtClean="0"/>
              <a:t>judgement</a:t>
            </a:r>
            <a:r>
              <a:rPr lang="en-US" dirty="0" smtClean="0"/>
              <a:t> or qualified it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14176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process </a:t>
            </a:r>
            <a:r>
              <a:rPr lang="en-US" dirty="0" smtClean="0"/>
              <a:t>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Responded to the person in the photo and to the photo itself</a:t>
            </a:r>
          </a:p>
          <a:p>
            <a:r>
              <a:rPr lang="en-US" dirty="0" smtClean="0"/>
              <a:t>Responses based on ‘stereotypes’ </a:t>
            </a:r>
          </a:p>
          <a:p>
            <a:pPr lvl="2"/>
            <a:r>
              <a:rPr lang="en-US" dirty="0" smtClean="0"/>
              <a:t>“</a:t>
            </a:r>
            <a:r>
              <a:rPr lang="en-US" dirty="0"/>
              <a:t>demonstrate the </a:t>
            </a:r>
            <a:r>
              <a:rPr lang="en-US" dirty="0" err="1"/>
              <a:t>cliches</a:t>
            </a:r>
            <a:r>
              <a:rPr lang="en-US" dirty="0"/>
              <a:t>” (110815M)</a:t>
            </a:r>
          </a:p>
          <a:p>
            <a:pPr lvl="2"/>
            <a:r>
              <a:rPr lang="en-US" dirty="0"/>
              <a:t>trust this cliché but not that</a:t>
            </a:r>
          </a:p>
          <a:p>
            <a:r>
              <a:rPr lang="en-US" dirty="0" smtClean="0"/>
              <a:t>Personal theory</a:t>
            </a:r>
          </a:p>
          <a:p>
            <a:r>
              <a:rPr lang="en-US" dirty="0" smtClean="0"/>
              <a:t>Based </a:t>
            </a:r>
            <a:r>
              <a:rPr lang="en-US" dirty="0"/>
              <a:t>on experiences</a:t>
            </a:r>
          </a:p>
          <a:p>
            <a:pPr lvl="1"/>
            <a:r>
              <a:rPr lang="en-US" dirty="0"/>
              <a:t>Frequent experiences </a:t>
            </a:r>
            <a:endParaRPr lang="en-US" dirty="0" smtClean="0"/>
          </a:p>
          <a:p>
            <a:pPr lvl="3"/>
            <a:r>
              <a:rPr lang="en-US" dirty="0" smtClean="0"/>
              <a:t>“an amalgam of people” (110801A)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/>
              <a:t>reminded me of a good number of experiences” (110815M)</a:t>
            </a:r>
          </a:p>
          <a:p>
            <a:pPr lvl="1"/>
            <a:r>
              <a:rPr lang="en-US" dirty="0"/>
              <a:t>Memorable recent </a:t>
            </a:r>
            <a:r>
              <a:rPr lang="en-US" dirty="0" smtClean="0"/>
              <a:t>experience</a:t>
            </a:r>
          </a:p>
          <a:p>
            <a:pPr lvl="1"/>
            <a:r>
              <a:rPr lang="en-US" dirty="0" smtClean="0"/>
              <a:t>Experiences include reading and writing and imagination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621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 for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support for the notion of schema</a:t>
            </a:r>
          </a:p>
          <a:p>
            <a:r>
              <a:rPr lang="en-US" dirty="0" smtClean="0"/>
              <a:t>Salience of experience is crucial</a:t>
            </a:r>
          </a:p>
          <a:p>
            <a:r>
              <a:rPr lang="en-US" dirty="0" smtClean="0"/>
              <a:t>Where do I </a:t>
            </a:r>
            <a:r>
              <a:rPr lang="en-US" smtClean="0"/>
              <a:t>go from 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6741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669379"/>
          </a:xfrm>
        </p:spPr>
        <p:txBody>
          <a:bodyPr/>
          <a:lstStyle/>
          <a:p>
            <a:r>
              <a:rPr lang="en-US" sz="2800" dirty="0" smtClean="0"/>
              <a:t>Bibliography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291396"/>
            <a:ext cx="7583487" cy="4208930"/>
          </a:xfrm>
        </p:spPr>
        <p:txBody>
          <a:bodyPr>
            <a:normAutofit fontScale="92500"/>
          </a:bodyPr>
          <a:lstStyle/>
          <a:p>
            <a:r>
              <a:rPr lang="en-US" sz="1400" b="1" dirty="0" err="1" smtClean="0"/>
              <a:t>Catterall</a:t>
            </a:r>
            <a:r>
              <a:rPr lang="en-US" sz="1400" b="1" dirty="0" smtClean="0"/>
              <a:t>, </a:t>
            </a:r>
            <a:r>
              <a:rPr lang="en-US" sz="1400" b="1" dirty="0"/>
              <a:t>M &amp; </a:t>
            </a:r>
            <a:r>
              <a:rPr lang="en-US" sz="1400" b="1" dirty="0" smtClean="0"/>
              <a:t>Ibbotson, </a:t>
            </a:r>
            <a:r>
              <a:rPr lang="en-US" sz="1400" b="1" dirty="0"/>
              <a:t>P. 2000. Using projective techniques in education research. </a:t>
            </a:r>
            <a:r>
              <a:rPr lang="en-US" sz="1400" b="1" i="1" dirty="0"/>
              <a:t>British Educational Research Journal</a:t>
            </a:r>
            <a:r>
              <a:rPr lang="en-US" sz="1400" b="1" dirty="0"/>
              <a:t> 26(2):245-247</a:t>
            </a:r>
            <a:endParaRPr lang="en-AU" sz="1400" b="1" dirty="0"/>
          </a:p>
          <a:p>
            <a:r>
              <a:rPr lang="en-US" sz="1400" b="1" dirty="0" err="1"/>
              <a:t>Durgee</a:t>
            </a:r>
            <a:r>
              <a:rPr lang="en-US" sz="1400" b="1" dirty="0"/>
              <a:t>, J.F. (1988) On Cezanne, hot buttons, and interpreting consumer storytelling, </a:t>
            </a:r>
            <a:r>
              <a:rPr lang="en-US" sz="1400" b="1" i="1" dirty="0"/>
              <a:t>Journal of Consumer Marketing</a:t>
            </a:r>
            <a:r>
              <a:rPr lang="en-US" sz="1400" b="1" dirty="0"/>
              <a:t>, </a:t>
            </a:r>
            <a:r>
              <a:rPr lang="en-US" sz="1400" b="1" dirty="0" err="1"/>
              <a:t>Vol</a:t>
            </a:r>
            <a:r>
              <a:rPr lang="en-US" sz="1400" b="1" dirty="0"/>
              <a:t> 5, </a:t>
            </a:r>
            <a:r>
              <a:rPr lang="en-US" sz="1400" b="1" dirty="0" err="1"/>
              <a:t>Iss</a:t>
            </a:r>
            <a:r>
              <a:rPr lang="en-US" sz="1400" b="1" dirty="0"/>
              <a:t> 4, pp. 47-51.</a:t>
            </a:r>
            <a:endParaRPr lang="en-AU" sz="1400" b="1" dirty="0"/>
          </a:p>
          <a:p>
            <a:r>
              <a:rPr lang="en-AU" sz="1400" dirty="0"/>
              <a:t>Donoghue, S. (2000) “Projective techniques in consumer research” in </a:t>
            </a:r>
            <a:r>
              <a:rPr lang="en-AU" sz="1400" i="1" dirty="0"/>
              <a:t>Journal of Family Ecology and Consumer Sciences</a:t>
            </a:r>
            <a:r>
              <a:rPr lang="en-AU" sz="1400" dirty="0"/>
              <a:t>, </a:t>
            </a:r>
            <a:r>
              <a:rPr lang="en-AU" sz="1400" dirty="0" err="1"/>
              <a:t>Vol</a:t>
            </a:r>
            <a:r>
              <a:rPr lang="en-AU" sz="1400" dirty="0"/>
              <a:t> 28,: 47-53, ISSN 0378-5254 </a:t>
            </a:r>
            <a:endParaRPr lang="en-AU" sz="1400" dirty="0" smtClean="0"/>
          </a:p>
          <a:p>
            <a:r>
              <a:rPr lang="en-AU" sz="1400" dirty="0"/>
              <a:t>Jacques D.  </a:t>
            </a:r>
            <a:r>
              <a:rPr lang="en-AU" sz="1400" dirty="0" smtClean="0"/>
              <a:t>“Projective </a:t>
            </a:r>
            <a:r>
              <a:rPr lang="en-AU" sz="1400" dirty="0"/>
              <a:t>Techniques: Eliciting Deeper </a:t>
            </a:r>
            <a:r>
              <a:rPr lang="en-AU" sz="1400" dirty="0" smtClean="0"/>
              <a:t>Thoughts”, </a:t>
            </a:r>
            <a:r>
              <a:rPr lang="en-AU" sz="1400" dirty="0"/>
              <a:t>in </a:t>
            </a:r>
            <a:r>
              <a:rPr lang="en-AU" sz="1400" i="1" dirty="0"/>
              <a:t>Customer Input Journal</a:t>
            </a:r>
            <a:r>
              <a:rPr lang="en-AU" sz="1400" dirty="0"/>
              <a:t>, Internet WWW page, at URL: </a:t>
            </a:r>
            <a:r>
              <a:rPr lang="en-AU" sz="1400" u="sng" dirty="0">
                <a:hlinkClick r:id="rId2"/>
              </a:rPr>
              <a:t>http://www.customerinput.com/journal/projective_techniques_eliciting_deeper_thoughts.asp</a:t>
            </a:r>
            <a:r>
              <a:rPr lang="en-AU" sz="1400" dirty="0"/>
              <a:t> version dated  30/9/20050 </a:t>
            </a:r>
            <a:endParaRPr lang="en-AU" sz="1400" dirty="0" smtClean="0"/>
          </a:p>
          <a:p>
            <a:r>
              <a:rPr lang="en-AU" sz="1400" dirty="0"/>
              <a:t>Jenkins, N., Bloor, M., Fischer, J., </a:t>
            </a:r>
            <a:r>
              <a:rPr lang="en-AU" sz="1400" dirty="0" err="1"/>
              <a:t>Berney</a:t>
            </a:r>
            <a:r>
              <a:rPr lang="en-AU" sz="1400" dirty="0"/>
              <a:t>, L. &amp; Neale, J. (2010), “Putting it in context: the use of vignettes in qualitative interviewing” </a:t>
            </a:r>
            <a:r>
              <a:rPr lang="en-AU" sz="1400" i="1" dirty="0"/>
              <a:t>Qualitative </a:t>
            </a:r>
            <a:r>
              <a:rPr lang="en-AU" sz="1400" i="1" dirty="0" smtClean="0"/>
              <a:t>Research</a:t>
            </a:r>
            <a:r>
              <a:rPr lang="en-AU" sz="1400" dirty="0" smtClean="0"/>
              <a:t> </a:t>
            </a:r>
            <a:r>
              <a:rPr lang="en-AU" sz="1400" dirty="0"/>
              <a:t>Vol. 10, No. 2 pp..175-198 </a:t>
            </a:r>
            <a:endParaRPr lang="en-AU" sz="1400" dirty="0" smtClean="0"/>
          </a:p>
          <a:p>
            <a:r>
              <a:rPr lang="en-AU" sz="1400" dirty="0" err="1" smtClean="0"/>
              <a:t>Mannay</a:t>
            </a:r>
            <a:r>
              <a:rPr lang="en-AU" sz="1400" dirty="0" smtClean="0"/>
              <a:t>, D (2010) “Making the familiar strange: can visual research methods render the familiar setting more perceptible” </a:t>
            </a:r>
            <a:r>
              <a:rPr lang="en-AU" sz="1400" i="1" dirty="0" smtClean="0"/>
              <a:t>Qualitative Research </a:t>
            </a:r>
            <a:r>
              <a:rPr lang="en-AU" sz="1400" dirty="0" smtClean="0"/>
              <a:t>Vol. 10, No.1, pp.91-111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16698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Describe projection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Talk about schemata as a way of understanding how projection works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Describe the techniques I used 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TAT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Category Instance Generation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Outline some of what happened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Discuss</a:t>
            </a:r>
          </a:p>
          <a:p>
            <a:pPr>
              <a:spcBef>
                <a:spcPts val="18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75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accent3">
                  <a:lumMod val="50000"/>
                </a:schemeClr>
              </a:buClr>
              <a:buFont typeface="Arial"/>
              <a:buChar char="•"/>
            </a:pPr>
            <a:r>
              <a:rPr lang="en-AU" sz="5400" b="1" dirty="0" smtClean="0">
                <a:latin typeface="Apple Chancery"/>
                <a:cs typeface="Apple Chancery"/>
              </a:rPr>
              <a:t> R</a:t>
            </a:r>
            <a:r>
              <a:rPr lang="en-AU" dirty="0" smtClean="0">
                <a:latin typeface="Helvetica Neue"/>
                <a:cs typeface="Helvetica Neue"/>
              </a:rPr>
              <a:t>oberts</a:t>
            </a:r>
            <a:r>
              <a:rPr lang="en-AU" sz="5400" dirty="0" smtClean="0">
                <a:latin typeface="Apple Chancery"/>
                <a:cs typeface="Apple Chancery"/>
              </a:rPr>
              <a:t>B</a:t>
            </a:r>
            <a:r>
              <a:rPr lang="en-AU" dirty="0" smtClean="0">
                <a:latin typeface="Helvetica Neue"/>
                <a:cs typeface="Helvetica Neue"/>
              </a:rPr>
              <a:t>rown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728543"/>
          </a:xfrm>
        </p:spPr>
        <p:txBody>
          <a:bodyPr/>
          <a:lstStyle/>
          <a:p>
            <a:r>
              <a:rPr lang="en-US" dirty="0" smtClean="0"/>
              <a:t>Rorschach</a:t>
            </a:r>
            <a:endParaRPr lang="en-US" dirty="0"/>
          </a:p>
        </p:txBody>
      </p:sp>
      <p:pic>
        <p:nvPicPr>
          <p:cNvPr id="4" name="Content Placeholder 3" descr="rorschach.jpg"/>
          <p:cNvPicPr>
            <a:picLocks noGrp="1" noChangeAspect="1"/>
          </p:cNvPicPr>
          <p:nvPr>
            <p:ph idx="1"/>
          </p:nvPr>
        </p:nvPicPr>
        <p:blipFill>
          <a:blip r:embed="rId2"/>
          <a:srcRect l="-31238" r="-31238"/>
          <a:stretch>
            <a:fillRect/>
          </a:stretch>
        </p:blipFill>
        <p:spPr>
          <a:xfrm>
            <a:off x="136695" y="1109543"/>
            <a:ext cx="9894126" cy="5491363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accent3">
                  <a:lumMod val="50000"/>
                </a:schemeClr>
              </a:buClr>
              <a:buFont typeface="Arial"/>
              <a:buChar char="•"/>
            </a:pPr>
            <a:r>
              <a:rPr lang="en-AU" sz="5400" b="1" dirty="0" smtClean="0">
                <a:latin typeface="Apple Chancery"/>
                <a:cs typeface="Apple Chancery"/>
              </a:rPr>
              <a:t> R</a:t>
            </a:r>
            <a:r>
              <a:rPr lang="en-AU" dirty="0" smtClean="0">
                <a:latin typeface="Helvetica Neue"/>
                <a:cs typeface="Helvetica Neue"/>
              </a:rPr>
              <a:t>oberts</a:t>
            </a:r>
            <a:r>
              <a:rPr lang="en-AU" sz="5400" dirty="0" smtClean="0">
                <a:latin typeface="Apple Chancery"/>
                <a:cs typeface="Apple Chancery"/>
              </a:rPr>
              <a:t>B</a:t>
            </a:r>
            <a:r>
              <a:rPr lang="en-AU" dirty="0" smtClean="0">
                <a:latin typeface="Helvetica Neue"/>
                <a:cs typeface="Helvetica Neue"/>
              </a:rPr>
              <a:t>rown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Haire’s</a:t>
            </a:r>
            <a:r>
              <a:rPr lang="en-US" dirty="0" smtClean="0"/>
              <a:t> Shopping List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Pound and a half of hamburger </a:t>
            </a:r>
          </a:p>
          <a:p>
            <a:r>
              <a:rPr lang="en-US" i="1" dirty="0" smtClean="0"/>
              <a:t>2 loaves Wonder bread </a:t>
            </a:r>
          </a:p>
          <a:p>
            <a:r>
              <a:rPr lang="en-US" i="1" dirty="0" smtClean="0"/>
              <a:t>bunch of carrots </a:t>
            </a:r>
          </a:p>
          <a:p>
            <a:r>
              <a:rPr lang="en-US" i="1" dirty="0" smtClean="0"/>
              <a:t>1 can Rumford's Baking Powder </a:t>
            </a:r>
          </a:p>
          <a:p>
            <a:r>
              <a:rPr lang="en-US" i="1" dirty="0" smtClean="0"/>
              <a:t>Nescafe instant coffee</a:t>
            </a:r>
          </a:p>
          <a:p>
            <a:r>
              <a:rPr lang="en-US" i="1" dirty="0" smtClean="0"/>
              <a:t>2 cans Del Monte peaches </a:t>
            </a:r>
          </a:p>
          <a:p>
            <a:r>
              <a:rPr lang="en-US" i="1" dirty="0" smtClean="0"/>
              <a:t>5 lbs. </a:t>
            </a:r>
            <a:r>
              <a:rPr lang="en-US" i="1" smtClean="0"/>
              <a:t>potatoes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Haire’s</a:t>
            </a:r>
            <a:r>
              <a:rPr lang="en-US" dirty="0" smtClean="0"/>
              <a:t> Shopping List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Pound and a half of hamburger </a:t>
            </a:r>
          </a:p>
          <a:p>
            <a:r>
              <a:rPr lang="en-US" i="1" dirty="0" smtClean="0"/>
              <a:t>2 loaves Wonder bread </a:t>
            </a:r>
          </a:p>
          <a:p>
            <a:r>
              <a:rPr lang="en-US" i="1" dirty="0" smtClean="0"/>
              <a:t>bunch of carrots </a:t>
            </a:r>
          </a:p>
          <a:p>
            <a:r>
              <a:rPr lang="en-US" i="1" dirty="0" smtClean="0"/>
              <a:t>1 can Rumford's Baking Powder </a:t>
            </a:r>
          </a:p>
          <a:p>
            <a:r>
              <a:rPr lang="en-US" sz="2200" i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1 lb. Maxwell House Coffee (Drip Ground)</a:t>
            </a:r>
            <a:r>
              <a:rPr lang="en-US" dirty="0" smtClean="0"/>
              <a:t> </a:t>
            </a:r>
          </a:p>
          <a:p>
            <a:r>
              <a:rPr lang="en-US" i="1" dirty="0" smtClean="0"/>
              <a:t>2 cans Del Monte peaches </a:t>
            </a:r>
          </a:p>
          <a:p>
            <a:r>
              <a:rPr lang="en-US" i="1" dirty="0" smtClean="0"/>
              <a:t>5 lbs. potatoes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546100"/>
          </a:xfrm>
        </p:spPr>
        <p:txBody>
          <a:bodyPr/>
          <a:lstStyle/>
          <a:p>
            <a:pPr algn="ctr"/>
            <a:r>
              <a:rPr lang="en-US" dirty="0" smtClean="0"/>
              <a:t>Drawings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3568" r="-13568"/>
          <a:stretch>
            <a:fillRect/>
          </a:stretch>
        </p:blipFill>
        <p:spPr>
          <a:xfrm>
            <a:off x="-845185" y="927100"/>
            <a:ext cx="10686066" cy="5930900"/>
          </a:xfrm>
        </p:spPr>
      </p:pic>
    </p:spTree>
    <p:extLst>
      <p:ext uri="{BB962C8B-B14F-4D97-AF65-F5344CB8AC3E}">
        <p14:creationId xmlns:p14="http://schemas.microsoft.com/office/powerpoint/2010/main" val="1269824423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Custom 5">
      <a:dk1>
        <a:sysClr val="windowText" lastClr="000000"/>
      </a:dk1>
      <a:lt1>
        <a:sysClr val="window" lastClr="FFFFFF"/>
      </a:lt1>
      <a:dk2>
        <a:srgbClr val="181643"/>
      </a:dk2>
      <a:lt2>
        <a:srgbClr val="6A548F"/>
      </a:lt2>
      <a:accent1>
        <a:srgbClr val="4E4081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1990</TotalTime>
  <Words>1011</Words>
  <Application>Microsoft Macintosh PowerPoint</Application>
  <PresentationFormat>On-screen Show (4:3)</PresentationFormat>
  <Paragraphs>123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Revolution</vt:lpstr>
      <vt:lpstr>What is Going On?  How do cognitive processes Affect Information gathered in Research interviews: -  a work in progress</vt:lpstr>
      <vt:lpstr>Thesis</vt:lpstr>
      <vt:lpstr>Outline</vt:lpstr>
      <vt:lpstr> </vt:lpstr>
      <vt:lpstr>Rorschach</vt:lpstr>
      <vt:lpstr> </vt:lpstr>
      <vt:lpstr>Haire’s Shopping List I</vt:lpstr>
      <vt:lpstr>Haire’s Shopping List II</vt:lpstr>
      <vt:lpstr>Drawings</vt:lpstr>
      <vt:lpstr>PowerPoint Presentation</vt:lpstr>
      <vt:lpstr>Use of Projection</vt:lpstr>
      <vt:lpstr>How do they work? </vt:lpstr>
      <vt:lpstr>Most Behaviour is automatic or driven by  emotions  </vt:lpstr>
      <vt:lpstr>Schema</vt:lpstr>
      <vt:lpstr>PowerPoint Presentation</vt:lpstr>
      <vt:lpstr>Thematic Apperception Testing</vt:lpstr>
      <vt:lpstr>Cognitive Interview</vt:lpstr>
      <vt:lpstr>What Happened</vt:lpstr>
      <vt:lpstr>About the Photo</vt:lpstr>
      <vt:lpstr>About the process -1</vt:lpstr>
      <vt:lpstr>About the process - 2</vt:lpstr>
      <vt:lpstr>Thoughts for analysis</vt:lpstr>
      <vt:lpstr>Bibliography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through Ambiguity: schema in research interviews</dc:title>
  <dc:creator>David Roberts</dc:creator>
  <cp:lastModifiedBy>David Roberts</cp:lastModifiedBy>
  <cp:revision>94</cp:revision>
  <dcterms:created xsi:type="dcterms:W3CDTF">2010-09-18T12:31:45Z</dcterms:created>
  <dcterms:modified xsi:type="dcterms:W3CDTF">2011-09-02T00:53:35Z</dcterms:modified>
</cp:coreProperties>
</file>